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58"/>
  </p:notesMasterIdLst>
  <p:sldIdLst>
    <p:sldId id="1741" r:id="rId10"/>
    <p:sldId id="300" r:id="rId11"/>
    <p:sldId id="1731" r:id="rId12"/>
    <p:sldId id="1733" r:id="rId13"/>
    <p:sldId id="1724" r:id="rId14"/>
    <p:sldId id="1735" r:id="rId15"/>
    <p:sldId id="1736" r:id="rId16"/>
    <p:sldId id="1737" r:id="rId17"/>
    <p:sldId id="1738" r:id="rId18"/>
    <p:sldId id="1739" r:id="rId19"/>
    <p:sldId id="1740" r:id="rId20"/>
    <p:sldId id="10359" r:id="rId21"/>
    <p:sldId id="342" r:id="rId22"/>
    <p:sldId id="10360" r:id="rId23"/>
    <p:sldId id="343" r:id="rId24"/>
    <p:sldId id="259" r:id="rId25"/>
    <p:sldId id="352" r:id="rId26"/>
    <p:sldId id="303" r:id="rId27"/>
    <p:sldId id="353" r:id="rId28"/>
    <p:sldId id="304" r:id="rId29"/>
    <p:sldId id="354" r:id="rId30"/>
    <p:sldId id="305" r:id="rId31"/>
    <p:sldId id="10361" r:id="rId32"/>
    <p:sldId id="302" r:id="rId33"/>
    <p:sldId id="320" r:id="rId34"/>
    <p:sldId id="322" r:id="rId35"/>
    <p:sldId id="321" r:id="rId36"/>
    <p:sldId id="317" r:id="rId37"/>
    <p:sldId id="316" r:id="rId38"/>
    <p:sldId id="319" r:id="rId39"/>
    <p:sldId id="331" r:id="rId40"/>
    <p:sldId id="333" r:id="rId41"/>
    <p:sldId id="1582" r:id="rId42"/>
    <p:sldId id="334" r:id="rId43"/>
    <p:sldId id="358" r:id="rId44"/>
    <p:sldId id="10356" r:id="rId45"/>
    <p:sldId id="10358" r:id="rId46"/>
    <p:sldId id="10343" r:id="rId47"/>
    <p:sldId id="336" r:id="rId48"/>
    <p:sldId id="338" r:id="rId49"/>
    <p:sldId id="357" r:id="rId50"/>
    <p:sldId id="10332" r:id="rId51"/>
    <p:sldId id="10333" r:id="rId52"/>
    <p:sldId id="355" r:id="rId53"/>
    <p:sldId id="356" r:id="rId54"/>
    <p:sldId id="318" r:id="rId55"/>
    <p:sldId id="359" r:id="rId56"/>
    <p:sldId id="36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66951" autoAdjust="0"/>
  </p:normalViewPr>
  <p:slideViewPr>
    <p:cSldViewPr snapToGrid="0">
      <p:cViewPr varScale="1">
        <p:scale>
          <a:sx n="76" d="100"/>
          <a:sy n="76" d="100"/>
        </p:scale>
        <p:origin x="2010" y="90"/>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services/storage/"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azure.microsoft.com/services/service-bu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application-gateway/application-gateway-introduction"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cs.microsoft.com/en-us/azure/traffic-manager/traffic-manager-nested-profiles" TargetMode="External"/><Relationship Id="rId5" Type="http://schemas.openxmlformats.org/officeDocument/2006/relationships/hyperlink" Target="https://docs.microsoft.com/en-us/azure/traffic-manager/traffic-manager-routing-methods" TargetMode="External"/><Relationship Id="rId4" Type="http://schemas.openxmlformats.org/officeDocument/2006/relationships/hyperlink" Target="https://docs.microsoft.com/en-us/azure/load-balancer/load-balancer-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786030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DIFFERENCE BETWEEN WEB APP AND API APP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a:p>
            <a:r>
              <a:rPr lang="en-US" sz="1200" b="1" i="0" u="none" strike="noStrike" kern="1200" dirty="0">
                <a:solidFill>
                  <a:schemeClr val="tx1"/>
                </a:solidFill>
                <a:effectLst/>
                <a:latin typeface="+mn-lt"/>
                <a:ea typeface="+mn-ea"/>
                <a:cs typeface="+mn-cs"/>
              </a:rPr>
              <a:t>Storage queues</a:t>
            </a:r>
            <a:r>
              <a:rPr lang="en-US" sz="1200" b="0" i="0" u="none" strike="noStrike" kern="1200" dirty="0">
                <a:solidFill>
                  <a:schemeClr val="tx1"/>
                </a:solidFill>
                <a:effectLst/>
                <a:latin typeface="+mn-lt"/>
                <a:ea typeface="+mn-ea"/>
                <a:cs typeface="+mn-cs"/>
              </a:rPr>
              <a:t>, which are part of the </a:t>
            </a:r>
            <a:r>
              <a:rPr lang="en-US" sz="1200" b="0" i="0" u="sng" strike="noStrike" kern="1200" dirty="0">
                <a:solidFill>
                  <a:schemeClr val="tx1"/>
                </a:solidFill>
                <a:effectLst/>
                <a:latin typeface="+mn-lt"/>
                <a:ea typeface="+mn-ea"/>
                <a:cs typeface="+mn-cs"/>
                <a:hlinkClick r:id="rId3"/>
              </a:rPr>
              <a:t>Azure storage</a:t>
            </a:r>
            <a:r>
              <a:rPr lang="en-US" sz="1200" b="0" i="0" u="none" strike="noStrike" kern="1200" dirty="0">
                <a:solidFill>
                  <a:schemeClr val="tx1"/>
                </a:solidFill>
                <a:effectLst/>
                <a:latin typeface="+mn-lt"/>
                <a:ea typeface="+mn-ea"/>
                <a:cs typeface="+mn-cs"/>
              </a:rPr>
              <a:t> infrastructure, feature a simple REST-based GET/PUT/PEEK interface, providing reliable, persistent messaging within and between services.</a:t>
            </a:r>
          </a:p>
          <a:p>
            <a:r>
              <a:rPr lang="en-US" sz="1200" b="1" i="0" u="none" strike="noStrike" kern="1200" dirty="0">
                <a:solidFill>
                  <a:schemeClr val="tx1"/>
                </a:solidFill>
                <a:effectLst/>
                <a:latin typeface="+mn-lt"/>
                <a:ea typeface="+mn-ea"/>
                <a:cs typeface="+mn-cs"/>
              </a:rPr>
              <a:t>Service Bus queues</a:t>
            </a:r>
            <a:r>
              <a:rPr lang="en-US" sz="1200" b="0" i="0" u="none" strike="noStrike" kern="1200" dirty="0">
                <a:solidFill>
                  <a:schemeClr val="tx1"/>
                </a:solidFill>
                <a:effectLst/>
                <a:latin typeface="+mn-lt"/>
                <a:ea typeface="+mn-ea"/>
                <a:cs typeface="+mn-cs"/>
              </a:rPr>
              <a:t> are part of a broader </a:t>
            </a:r>
            <a:r>
              <a:rPr lang="en-US" sz="1200" b="0" i="0" u="sng" strike="noStrike" kern="1200" dirty="0">
                <a:solidFill>
                  <a:schemeClr val="tx1"/>
                </a:solidFill>
                <a:effectLst/>
                <a:latin typeface="+mn-lt"/>
                <a:ea typeface="+mn-ea"/>
                <a:cs typeface="+mn-cs"/>
                <a:hlinkClick r:id="rId4"/>
              </a:rPr>
              <a:t>Azure messaging</a:t>
            </a:r>
            <a:r>
              <a:rPr lang="en-US" sz="1200" b="0" i="0" u="none" strike="noStrike" kern="1200" dirty="0">
                <a:solidFill>
                  <a:schemeClr val="tx1"/>
                </a:solidFill>
                <a:effectLst/>
                <a:latin typeface="+mn-lt"/>
                <a:ea typeface="+mn-ea"/>
                <a:cs typeface="+mn-cs"/>
              </a:rPr>
              <a:t> infrastructure that supports queuing as well as publish/subscribe, and more advanced integration patterns. </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a:solidFill>
                <a:schemeClr val="tx1"/>
              </a:solidFill>
              <a:effectLst/>
              <a:latin typeface="Segoe UI Light" pitchFamily="34" charset="0"/>
              <a:ea typeface="+mn-ea"/>
              <a:cs typeface="+mn-cs"/>
            </a:endParaRPr>
          </a:p>
          <a:p>
            <a:r>
              <a:rPr lang="en-GB" sz="900" b="0" i="0" kern="1200">
                <a:solidFill>
                  <a:schemeClr val="tx1"/>
                </a:solidFill>
                <a:effectLst/>
                <a:latin typeface="Segoe UI Light" pitchFamily="34" charset="0"/>
                <a:ea typeface="+mn-ea"/>
                <a:cs typeface="+mn-cs"/>
              </a:rPr>
              <a:t>The </a:t>
            </a:r>
            <a:r>
              <a:rPr lang="en-GB" sz="900" b="1" i="0" kern="1200">
                <a:solidFill>
                  <a:schemeClr val="tx1"/>
                </a:solidFill>
                <a:effectLst/>
                <a:latin typeface="Segoe UI Light" pitchFamily="34" charset="0"/>
                <a:ea typeface="+mn-ea"/>
                <a:cs typeface="+mn-cs"/>
              </a:rPr>
              <a:t>API Gateway</a:t>
            </a:r>
            <a:r>
              <a:rPr lang="en-GB" sz="900" b="0" i="0" kern="120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a:solidFill>
                <a:schemeClr val="tx1"/>
              </a:solidFill>
              <a:effectLst/>
              <a:latin typeface="Segoe UI Light" pitchFamily="34" charset="0"/>
              <a:ea typeface="+mn-ea"/>
              <a:cs typeface="+mn-cs"/>
            </a:endParaRPr>
          </a:p>
          <a:p>
            <a:r>
              <a:rPr lang="en-GB" sz="900" b="0" i="0" kern="1200">
                <a:solidFill>
                  <a:schemeClr val="tx1"/>
                </a:solidFill>
                <a:effectLst/>
                <a:latin typeface="Segoe UI Light" pitchFamily="34" charset="0"/>
                <a:ea typeface="+mn-ea"/>
                <a:cs typeface="+mn-cs"/>
              </a:rPr>
              <a:t>The </a:t>
            </a:r>
            <a:r>
              <a:rPr lang="en-GB" sz="900" b="1" i="0" kern="1200">
                <a:solidFill>
                  <a:schemeClr val="tx1"/>
                </a:solidFill>
                <a:effectLst/>
                <a:latin typeface="Segoe UI Light" pitchFamily="34" charset="0"/>
                <a:ea typeface="+mn-ea"/>
                <a:cs typeface="+mn-cs"/>
              </a:rPr>
              <a:t>Publisher Portal</a:t>
            </a:r>
            <a:r>
              <a:rPr lang="en-GB" sz="900" b="0" i="0" kern="120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a:solidFill>
                <a:schemeClr val="tx1"/>
              </a:solidFill>
              <a:effectLst/>
              <a:latin typeface="Segoe UI Light" pitchFamily="34" charset="0"/>
              <a:ea typeface="+mn-ea"/>
              <a:cs typeface="+mn-cs"/>
            </a:endParaRPr>
          </a:p>
          <a:p>
            <a:r>
              <a:rPr lang="en-GB" sz="900" b="0" i="0" kern="1200">
                <a:solidFill>
                  <a:schemeClr val="tx1"/>
                </a:solidFill>
                <a:effectLst/>
                <a:latin typeface="Segoe UI Light" pitchFamily="34" charset="0"/>
                <a:ea typeface="+mn-ea"/>
                <a:cs typeface="+mn-cs"/>
              </a:rPr>
              <a:t>And the </a:t>
            </a:r>
            <a:r>
              <a:rPr lang="en-GB" sz="900" b="1" i="0" kern="1200">
                <a:solidFill>
                  <a:schemeClr val="tx1"/>
                </a:solidFill>
                <a:effectLst/>
                <a:latin typeface="Segoe UI Light" pitchFamily="34" charset="0"/>
                <a:ea typeface="+mn-ea"/>
                <a:cs typeface="+mn-cs"/>
              </a:rPr>
              <a:t>Developer Portal </a:t>
            </a:r>
            <a:r>
              <a:rPr lang="en-GB" sz="900" b="0" i="0" kern="120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11/25/2019 12:00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For everything else you need load balancing</a:t>
            </a:r>
          </a:p>
          <a:p>
            <a:r>
              <a:rPr lang="en-AU"/>
              <a:t>Source: https://docs.microsoft.com/en-us/azure/frontdoor/waf-overview</a:t>
            </a:r>
          </a:p>
          <a:p>
            <a:endParaRPr lang="en-AU"/>
          </a:p>
          <a:p>
            <a:r>
              <a:rPr lang="en-US" sz="1200" b="0" i="0" u="none" strike="noStrike" kern="1200">
                <a:solidFill>
                  <a:schemeClr val="tx1"/>
                </a:solidFill>
                <a:effectLst/>
                <a:latin typeface="+mn-lt"/>
                <a:ea typeface="+mn-ea"/>
                <a:cs typeface="+mn-cs"/>
              </a:rPr>
              <a:t>Azure web application firewall (WAF) provides centralized protection for your web applications that are globally delivered using Azure Front Door. It is designed and operated to defend your web services against common exploits and vulnerabilities, and keep your service highly available for your users in addition to helping you meet compliance requirements.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WAF for Front Door is a global and centralized solution. It is deployed on Azure network edge locations around the globe and every incoming request for a WAF enabled web application delivered by Front Door is inspected at the network edge. This allows WAF to prevent malicious attacks close to the attack sources, before they enter your virtual network and offers global protection at scale without sacrificing performance. A WAF policy can be easily linked to any Front Door profile in your subscription and new rules can be deployed within minutes, allowing you to respond quickly to changing threat patterns.</a:t>
            </a:r>
          </a:p>
          <a:p>
            <a:endParaRPr lang="en-US" sz="1200" b="0" i="0" u="none" strike="noStrike" kern="1200">
              <a:solidFill>
                <a:schemeClr val="tx1"/>
              </a:solidFill>
              <a:effectLst/>
              <a:latin typeface="+mn-lt"/>
              <a:ea typeface="+mn-ea"/>
              <a:cs typeface="+mn-cs"/>
            </a:endParaRPr>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51BB1B-6F8D-4E09-9097-1C2DBB9C1DC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772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Azure provides a suite of fully managed load-balancing solutions for your scenarios. If you are looking for Transport Layer Security (TLS) protocol termination ("SSL offload") or per-HTTP/HTTPS request, application-layer processing, review </a:t>
            </a:r>
            <a:r>
              <a:rPr lang="en-US" sz="1200" b="1" i="0" u="sng" kern="1200">
                <a:solidFill>
                  <a:schemeClr val="tx1"/>
                </a:solidFill>
                <a:effectLst/>
                <a:latin typeface="+mn-lt"/>
                <a:ea typeface="+mn-ea"/>
                <a:cs typeface="+mn-cs"/>
                <a:hlinkClick r:id="rId3"/>
              </a:rPr>
              <a:t>Application Gateway</a:t>
            </a:r>
            <a:r>
              <a:rPr lang="en-US" sz="1200" b="0" i="0" kern="1200">
                <a:solidFill>
                  <a:schemeClr val="tx1"/>
                </a:solidFill>
                <a:effectLst/>
                <a:latin typeface="+mn-lt"/>
                <a:ea typeface="+mn-ea"/>
                <a:cs typeface="+mn-cs"/>
              </a:rPr>
              <a:t>. If you are looking for regional load balancing, review </a:t>
            </a:r>
            <a:r>
              <a:rPr lang="en-US" sz="1200" b="1" i="0" u="sng" kern="1200">
                <a:solidFill>
                  <a:schemeClr val="tx1"/>
                </a:solidFill>
                <a:effectLst/>
                <a:latin typeface="+mn-lt"/>
                <a:ea typeface="+mn-ea"/>
                <a:cs typeface="+mn-cs"/>
                <a:hlinkClick r:id="rId4"/>
              </a:rPr>
              <a:t>Load Balancer</a:t>
            </a:r>
            <a:r>
              <a:rPr lang="en-US" sz="1200" b="0" i="0" kern="1200">
                <a:solidFill>
                  <a:schemeClr val="tx1"/>
                </a:solidFill>
                <a:effectLst/>
                <a:latin typeface="+mn-lt"/>
                <a:ea typeface="+mn-ea"/>
                <a:cs typeface="+mn-cs"/>
              </a:rPr>
              <a:t>. Your end-to-end scenarios might benefit from combining these solutions as needed.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TM (image: </a:t>
            </a:r>
            <a:r>
              <a:rPr lang="en-AU">
                <a:hlinkClick r:id="rId5"/>
              </a:rPr>
              <a:t>https://docs.microsoft.com/en-us/azure/traffic-manager/traffic-manager-routing-methods</a:t>
            </a:r>
            <a:r>
              <a:rPr lang="en-AU"/>
              <a:t>)</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Traffic manager gives you: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i="0" kern="1200">
                <a:solidFill>
                  <a:schemeClr val="tx1"/>
                </a:solidFill>
                <a:effectLst/>
                <a:latin typeface="+mn-lt"/>
                <a:ea typeface="+mn-ea"/>
                <a:cs typeface="+mn-cs"/>
              </a:rPr>
              <a:t>High availability </a:t>
            </a:r>
            <a:r>
              <a:rPr lang="en-AU" sz="1200" b="0" i="0" kern="1200">
                <a:solidFill>
                  <a:schemeClr val="tx1"/>
                </a:solidFill>
                <a:effectLst/>
                <a:latin typeface="+mn-lt"/>
                <a:ea typeface="+mn-ea"/>
                <a:cs typeface="+mn-cs"/>
              </a:rPr>
              <a:t>by </a:t>
            </a:r>
            <a:r>
              <a:rPr lang="en-AU" sz="1200" b="0" i="0" kern="1200" err="1">
                <a:solidFill>
                  <a:schemeClr val="tx1"/>
                </a:solidFill>
                <a:effectLst/>
                <a:latin typeface="+mn-lt"/>
                <a:ea typeface="+mn-ea"/>
                <a:cs typeface="+mn-cs"/>
              </a:rPr>
              <a:t>moniting</a:t>
            </a:r>
            <a:r>
              <a:rPr lang="en-AU" sz="1200" b="0" i="0" kern="1200">
                <a:solidFill>
                  <a:schemeClr val="tx1"/>
                </a:solidFill>
                <a:effectLst/>
                <a:latin typeface="+mn-lt"/>
                <a:ea typeface="+mn-ea"/>
                <a:cs typeface="+mn-cs"/>
              </a:rPr>
              <a:t> endpoints and providing auto failover when an endpoint goes down</a:t>
            </a:r>
            <a:endParaRPr lang="en-AU"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i="0" kern="1200">
                <a:solidFill>
                  <a:schemeClr val="tx1"/>
                </a:solidFill>
                <a:effectLst/>
                <a:latin typeface="+mn-lt"/>
                <a:ea typeface="+mn-ea"/>
                <a:cs typeface="+mn-cs"/>
              </a:rPr>
              <a:t>Improve application performance </a:t>
            </a:r>
            <a:r>
              <a:rPr lang="en-AU" sz="1200" b="0" i="0" kern="1200">
                <a:solidFill>
                  <a:schemeClr val="tx1"/>
                </a:solidFill>
                <a:effectLst/>
                <a:latin typeface="+mn-lt"/>
                <a:ea typeface="+mn-ea"/>
                <a:cs typeface="+mn-cs"/>
              </a:rPr>
              <a:t>by directing traffic with </a:t>
            </a:r>
            <a:r>
              <a:rPr lang="en-AU" sz="1200" b="0" i="0" kern="1200" err="1">
                <a:solidFill>
                  <a:schemeClr val="tx1"/>
                </a:solidFill>
                <a:effectLst/>
                <a:latin typeface="+mn-lt"/>
                <a:ea typeface="+mn-ea"/>
                <a:cs typeface="+mn-cs"/>
              </a:rPr>
              <a:t>lowerst</a:t>
            </a:r>
            <a:r>
              <a:rPr lang="en-AU" sz="1200" b="0" i="0" kern="1200">
                <a:solidFill>
                  <a:schemeClr val="tx1"/>
                </a:solidFill>
                <a:effectLst/>
                <a:latin typeface="+mn-lt"/>
                <a:ea typeface="+mn-ea"/>
                <a:cs typeface="+mn-cs"/>
              </a:rPr>
              <a:t> network latency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i="0" kern="1200">
                <a:solidFill>
                  <a:schemeClr val="tx1"/>
                </a:solidFill>
                <a:effectLst/>
                <a:latin typeface="+mn-lt"/>
                <a:ea typeface="+mn-ea"/>
                <a:cs typeface="+mn-cs"/>
              </a:rPr>
              <a:t>Combine hybrid applications </a:t>
            </a:r>
            <a:r>
              <a:rPr lang="en-AU" sz="1200" b="0" i="0" kern="1200">
                <a:solidFill>
                  <a:schemeClr val="tx1"/>
                </a:solidFill>
                <a:effectLst/>
                <a:latin typeface="+mn-lt"/>
                <a:ea typeface="+mn-ea"/>
                <a:cs typeface="+mn-cs"/>
              </a:rPr>
              <a:t>TM supports non-azure </a:t>
            </a:r>
            <a:r>
              <a:rPr lang="en-AU" sz="1200" b="0" i="0" kern="1200" err="1">
                <a:solidFill>
                  <a:schemeClr val="tx1"/>
                </a:solidFill>
                <a:effectLst/>
                <a:latin typeface="+mn-lt"/>
                <a:ea typeface="+mn-ea"/>
                <a:cs typeface="+mn-cs"/>
              </a:rPr>
              <a:t>endpoings</a:t>
            </a:r>
            <a:r>
              <a:rPr lang="en-AU" sz="1200" b="0" i="0" kern="1200">
                <a:solidFill>
                  <a:schemeClr val="tx1"/>
                </a:solidFill>
                <a:effectLst/>
                <a:latin typeface="+mn-lt"/>
                <a:ea typeface="+mn-ea"/>
                <a:cs typeface="+mn-cs"/>
              </a:rPr>
              <a:t> allowing it to be used with hybrid cloud including ‘bust to cloud’, migrate to cloud and failover to cloud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Distribute traffic for complex deployments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Using </a:t>
            </a:r>
            <a:r>
              <a:rPr lang="en-US" sz="1200" b="0" i="0" u="sng" kern="1200">
                <a:solidFill>
                  <a:schemeClr val="tx1"/>
                </a:solidFill>
                <a:effectLst/>
                <a:latin typeface="+mn-lt"/>
                <a:ea typeface="+mn-ea"/>
                <a:cs typeface="+mn-cs"/>
                <a:hlinkClick r:id="rId6"/>
              </a:rPr>
              <a:t>nested Traffic Manager profiles</a:t>
            </a:r>
            <a:r>
              <a:rPr lang="en-US" sz="1200" b="0" i="0" kern="1200">
                <a:solidFill>
                  <a:schemeClr val="tx1"/>
                </a:solidFill>
                <a:effectLst/>
                <a:latin typeface="+mn-lt"/>
                <a:ea typeface="+mn-ea"/>
                <a:cs typeface="+mn-cs"/>
              </a:rPr>
              <a:t>, multiple traffic-routing methods can be combined to create sophisticated and flexible rules to scale to the needs of larger, more complex deployments.</a:t>
            </a:r>
            <a:endParaRPr lang="en-AU"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1" i="0" kern="1200">
              <a:solidFill>
                <a:schemeClr val="tx1"/>
              </a:solidFill>
              <a:effectLst/>
              <a:latin typeface="+mn-lt"/>
              <a:ea typeface="+mn-ea"/>
              <a:cs typeface="+mn-cs"/>
            </a:endParaRPr>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51BB1B-6F8D-4E09-9097-1C2DBB9C1DC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225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https://docs.microsoft.com/en-gb/azure/frontdoor/front-door-lb-with-azure-app-delivery-suite</a:t>
            </a:r>
          </a:p>
          <a:p>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Microsoft Azure provides multiple global and regional services for managing how your network traffic is distributed and load balanced: Traffic Manager, Front Door Service, Application Gateway, and Load Balancer. Along with Azure’s many regions and zonal architecture, using these services together enable you to build robust, scalable high-performance applications.</a:t>
            </a:r>
            <a:endParaRPr lang="en-US" sz="1200" b="1"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DE8EEC-AF93-4525-8A8F-27DEF518378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82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r>
              <a:rPr lang="en-US" sz="1200" b="0" i="0" u="none" strike="noStrike" kern="1200" dirty="0">
                <a:solidFill>
                  <a:schemeClr val="tx1"/>
                </a:solidFill>
                <a:effectLst/>
                <a:latin typeface="+mn-lt"/>
                <a:ea typeface="+mn-ea"/>
                <a:cs typeface="+mn-cs"/>
              </a:rPr>
              <a:t>Azure Active Directory (Azure AD) is Microsoft’s cloud-based identity and access management service, which helps your employees sign in and access resources in:</a:t>
            </a:r>
          </a:p>
          <a:p>
            <a:r>
              <a:rPr lang="en-US" sz="1200" b="0" i="0" u="none" strike="noStrike" kern="1200" dirty="0">
                <a:solidFill>
                  <a:schemeClr val="tx1"/>
                </a:solidFill>
                <a:effectLst/>
                <a:latin typeface="+mn-lt"/>
                <a:ea typeface="+mn-ea"/>
                <a:cs typeface="+mn-cs"/>
              </a:rPr>
              <a:t>External resources, such as Microsoft Office 365, the Azure portal, and thousands of other SaaS applications.</a:t>
            </a:r>
          </a:p>
          <a:p>
            <a:r>
              <a:rPr lang="en-US" sz="1200" b="0" i="0" u="none" strike="noStrike" kern="1200" dirty="0">
                <a:solidFill>
                  <a:schemeClr val="tx1"/>
                </a:solidFill>
                <a:effectLst/>
                <a:latin typeface="+mn-lt"/>
                <a:ea typeface="+mn-ea"/>
                <a:cs typeface="+mn-cs"/>
              </a:rPr>
              <a:t>Internal resources, such as apps on your corporate network and intranet, along with any cloud apps developed by your own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Web absolutely can lift and shift web applications to the cloud. </a:t>
            </a:r>
          </a:p>
          <a:p>
            <a:r>
              <a:rPr lang="en-AU"/>
              <a:t>We can even provide PCI DSS compliant blueprints for IaaS.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51BB1B-6F8D-4E09-9097-1C2DBB9C1DC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401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IRAP certified to Protected by the Australian Signals </a:t>
            </a:r>
            <a:r>
              <a:rPr lang="en-AU" err="1"/>
              <a:t>Directorage</a:t>
            </a:r>
            <a:endParaRPr lang="en-AU"/>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51BB1B-6F8D-4E09-9097-1C2DBB9C1DC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663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25456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fictitious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t>
            </a:r>
            <a:r>
              <a:rPr lang="en-US" b="1" dirty="0">
                <a:solidFill>
                  <a:schemeClr val="bg1"/>
                </a:solidFill>
                <a:latin typeface="+mn-lt"/>
                <a:cs typeface="Segoe UI" panose="020B0502040204020203" pitchFamily="34" charset="0"/>
              </a:rPr>
              <a:t>defer the credit card authorization and capture responsibilities of the credit card processing to a third-party payment gateway</a:t>
            </a:r>
            <a:r>
              <a:rPr lang="en-US" dirty="0">
                <a:solidFill>
                  <a:schemeClr val="bg1"/>
                </a:solidFill>
                <a:latin typeface="+mn-lt"/>
                <a:cs typeface="Segoe UI" panose="020B0502040204020203" pitchFamily="34" charset="0"/>
              </a:rPr>
              <a:t>.</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highlight>
                  <a:srgbClr val="FFFF00"/>
                </a:highlight>
                <a:latin typeface="+mn-lt"/>
                <a:cs typeface="Segoe UI" panose="020B0502040204020203" pitchFamily="34" charset="0"/>
              </a:rPr>
              <a:t>They </a:t>
            </a:r>
            <a:r>
              <a:rPr lang="en-US" b="1" dirty="0">
                <a:solidFill>
                  <a:schemeClr val="bg1"/>
                </a:solidFill>
                <a:highlight>
                  <a:srgbClr val="FFFF00"/>
                </a:highlight>
                <a:latin typeface="+mn-lt"/>
                <a:cs typeface="Segoe UI" panose="020B0502040204020203" pitchFamily="34" charset="0"/>
              </a:rPr>
              <a:t>*currently store their order, customer, and profile data*</a:t>
            </a:r>
            <a:r>
              <a:rPr lang="en-US" dirty="0">
                <a:solidFill>
                  <a:schemeClr val="bg1"/>
                </a:solidFill>
                <a:latin typeface="+mn-lt"/>
                <a:cs typeface="Segoe UI" panose="020B0502040204020203" pitchFamily="34" charset="0"/>
              </a:rPr>
              <a:t>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83618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11/25/2019</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77190050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25/11/2019</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image" Target="../media/image8.emf"/><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theme" Target="../theme/theme5.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hyperlink" Target="https://aka.ms/mcw-queues-201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65.xml"/><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65.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9.xml"/><Relationship Id="rId1" Type="http://schemas.openxmlformats.org/officeDocument/2006/relationships/slideLayout" Target="../slideLayouts/slideLayout65.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2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security/blueprints/pcidss-paaswa-overview" TargetMode="External"/><Relationship Id="rId2" Type="http://schemas.openxmlformats.org/officeDocument/2006/relationships/notesSlide" Target="../notesSlides/notesSlide34.xml"/><Relationship Id="rId1" Type="http://schemas.openxmlformats.org/officeDocument/2006/relationships/slideLayout" Target="../slideLayouts/slideLayout136.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security/blueprints/au-protected-paaswa-overview" TargetMode="External"/><Relationship Id="rId2" Type="http://schemas.openxmlformats.org/officeDocument/2006/relationships/notesSlide" Target="../notesSlides/notesSlide35.xml"/><Relationship Id="rId1" Type="http://schemas.openxmlformats.org/officeDocument/2006/relationships/slideLayout" Target="../slideLayouts/slideLayout136.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9.sv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hyperlink" Target="http://bit.ly/2PCgAHC"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3503021616"/>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0" i="0" u="none" strike="noStrike" dirty="0">
                          <a:solidFill>
                            <a:srgbClr val="24292E"/>
                          </a:solidFill>
                          <a:effectLst/>
                          <a:latin typeface="Calibri "/>
                        </a:rPr>
                        <a:t>Solution Design + Chalk talks</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45</a:t>
                      </a:r>
                    </a:p>
                  </a:txBody>
                  <a:tcPr marL="6612" marR="6612" marT="6612" marB="0" anchor="ctr"/>
                </a:tc>
                <a:tc>
                  <a:txBody>
                    <a:bodyPr/>
                    <a:lstStyle/>
                    <a:p>
                      <a:pPr algn="ctr" fontAlgn="b"/>
                      <a:r>
                        <a:rPr lang="en-AU" sz="1400" b="0" i="0" u="none" strike="noStrike" dirty="0">
                          <a:solidFill>
                            <a:srgbClr val="000000"/>
                          </a:solidFill>
                          <a:effectLst/>
                          <a:latin typeface="Calibri "/>
                        </a:rPr>
                        <a:t>9:30 am</a:t>
                      </a:r>
                    </a:p>
                  </a:txBody>
                  <a:tcPr marL="6612" marR="6612" marT="6612" marB="0" anchor="ctr"/>
                </a:tc>
                <a:tc>
                  <a:txBody>
                    <a:bodyPr/>
                    <a:lstStyle/>
                    <a:p>
                      <a:pPr algn="ctr" fontAlgn="b"/>
                      <a:r>
                        <a:rPr lang="en-AU" sz="1400" b="0" i="0" u="none" strike="noStrike" dirty="0">
                          <a:solidFill>
                            <a:srgbClr val="000000"/>
                          </a:solidFill>
                          <a:effectLst/>
                          <a:latin typeface="Calibri "/>
                        </a:rPr>
                        <a:t>10:15 am</a:t>
                      </a: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1" i="0" u="none" strike="noStrike" dirty="0">
                          <a:solidFill>
                            <a:srgbClr val="24292E"/>
                          </a:solidFill>
                          <a:effectLst/>
                          <a:latin typeface="Calibri "/>
                        </a:rPr>
                        <a:t>Morning Tea Break</a:t>
                      </a:r>
                      <a:r>
                        <a:rPr lang="en-AU" sz="1400" b="0" i="0" u="none" strike="noStrike" dirty="0">
                          <a:solidFill>
                            <a:srgbClr val="24292E"/>
                          </a:solidFill>
                          <a:effectLst/>
                          <a:latin typeface="Calibri "/>
                        </a:rPr>
                        <a:t>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u="none" strike="noStrike" dirty="0">
                          <a:effectLst/>
                        </a:rPr>
                        <a:t>10:15 am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u="none" strike="noStrike" dirty="0">
                          <a:effectLst/>
                        </a:rPr>
                        <a:t>Solution design cont.</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90</a:t>
                      </a:r>
                    </a:p>
                  </a:txBody>
                  <a:tcPr marL="6612" marR="6612" marT="6612" marB="0" anchor="ctr"/>
                </a:tc>
                <a:tc>
                  <a:txBody>
                    <a:bodyPr/>
                    <a:lstStyle/>
                    <a:p>
                      <a:pPr algn="ctr" fontAlgn="b"/>
                      <a:r>
                        <a:rPr lang="en-AU" sz="1400" b="0" u="none" strike="noStrike" dirty="0">
                          <a:effectLst/>
                        </a:rPr>
                        <a:t>10:30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b="0" u="none" strike="noStrike" dirty="0">
                          <a:effectLst/>
                        </a:rPr>
                        <a:t>12:00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878498131"/>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u="none" strike="noStrike" dirty="0">
                          <a:effectLst/>
                        </a:rPr>
                        <a:t>Case study </a:t>
                      </a:r>
                      <a:r>
                        <a:rPr lang="en-AU" sz="1400" b="1" u="none" strike="noStrike" dirty="0">
                          <a:effectLst/>
                        </a:rPr>
                        <a:t>solution</a:t>
                      </a:r>
                      <a:r>
                        <a:rPr lang="en-AU" sz="1400" u="none" strike="noStrike" dirty="0">
                          <a:effectLst/>
                        </a:rPr>
                        <a:t> design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75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2:45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u="none" strike="noStrike" dirty="0">
                          <a:effectLst/>
                        </a:rPr>
                        <a:t>Case study </a:t>
                      </a:r>
                      <a:r>
                        <a:rPr lang="en-AU" sz="1400" b="1" u="none" strike="noStrike" dirty="0">
                          <a:effectLst/>
                        </a:rPr>
                        <a:t>solution</a:t>
                      </a:r>
                      <a:r>
                        <a:rPr lang="en-AU" sz="1400" u="none" strike="noStrike" dirty="0">
                          <a:effectLst/>
                        </a:rPr>
                        <a:t> design cont.</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60</a:t>
                      </a:r>
                    </a:p>
                  </a:txBody>
                  <a:tcPr marL="6612" marR="6612" marT="6612" marB="0" anchor="ctr"/>
                </a:tc>
                <a:tc>
                  <a:txBody>
                    <a:bodyPr/>
                    <a:lstStyle/>
                    <a:p>
                      <a:pPr algn="ctr" fontAlgn="b"/>
                      <a:r>
                        <a:rPr lang="en-AU" sz="1400" u="none" strike="noStrike" dirty="0">
                          <a:effectLst/>
                        </a:rPr>
                        <a:t>2:45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integrating different services by leveraging Azure solutions. As part of the modernization effort, application enhancements are added using a mix of cloud and on-prem services.</a:t>
            </a:r>
          </a:p>
          <a:p>
            <a:endParaRPr lang="en-US" sz="2800" dirty="0"/>
          </a:p>
          <a:p>
            <a:r>
              <a:rPr lang="en-US" sz="2800" dirty="0"/>
              <a:t>At the end of this whiteboard design session, your ability to design a integration plan for organizations looking to modernize on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431195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 series of patterns: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fit together, like Lego</a:t>
            </a:r>
          </a:p>
        </p:txBody>
      </p:sp>
      <p:pic>
        <p:nvPicPr>
          <p:cNvPr id="3" name="Picture 2">
            <a:extLst>
              <a:ext uri="{FF2B5EF4-FFF2-40B4-BE49-F238E27FC236}">
                <a16:creationId xmlns:a16="http://schemas.microsoft.com/office/drawing/2014/main" id="{16FBF349-6F4B-49BC-B3EE-70594553974F}"/>
              </a:ext>
            </a:extLst>
          </p:cNvPr>
          <p:cNvPicPr>
            <a:picLocks noChangeAspect="1"/>
          </p:cNvPicPr>
          <p:nvPr/>
        </p:nvPicPr>
        <p:blipFill>
          <a:blip r:embed="rId3"/>
          <a:stretch>
            <a:fillRect/>
          </a:stretch>
        </p:blipFill>
        <p:spPr>
          <a:xfrm>
            <a:off x="476564" y="2292839"/>
            <a:ext cx="4667250" cy="1162050"/>
          </a:xfrm>
          <a:prstGeom prst="rect">
            <a:avLst/>
          </a:prstGeom>
        </p:spPr>
      </p:pic>
      <p:pic>
        <p:nvPicPr>
          <p:cNvPr id="4" name="Picture 3">
            <a:extLst>
              <a:ext uri="{FF2B5EF4-FFF2-40B4-BE49-F238E27FC236}">
                <a16:creationId xmlns:a16="http://schemas.microsoft.com/office/drawing/2014/main" id="{91950DA8-E192-4493-896D-DCCFEE4636CE}"/>
              </a:ext>
            </a:extLst>
          </p:cNvPr>
          <p:cNvPicPr>
            <a:picLocks noChangeAspect="1"/>
          </p:cNvPicPr>
          <p:nvPr/>
        </p:nvPicPr>
        <p:blipFill>
          <a:blip r:embed="rId4"/>
          <a:stretch>
            <a:fillRect/>
          </a:stretch>
        </p:blipFill>
        <p:spPr>
          <a:xfrm>
            <a:off x="5614255" y="2292839"/>
            <a:ext cx="5324475" cy="2790825"/>
          </a:xfrm>
          <a:prstGeom prst="rect">
            <a:avLst/>
          </a:prstGeom>
        </p:spPr>
      </p:pic>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Welcome!</a:t>
            </a:r>
            <a:br>
              <a:rPr lang="en-US" dirty="0"/>
            </a:br>
            <a:r>
              <a:rPr lang="en-US" dirty="0"/>
              <a:t>Integration with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Tristan Lymbery</a:t>
            </a:r>
          </a:p>
          <a:p>
            <a:r>
              <a:rPr lang="en-US" dirty="0"/>
              <a:t>Adam Stephenson</a:t>
            </a:r>
          </a:p>
          <a:p>
            <a:r>
              <a:rPr lang="en-US" dirty="0"/>
              <a:t>Andrew Cobb</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016442" y="1045845"/>
            <a:ext cx="8159115" cy="561154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1189176"/>
            <a:ext cx="9099031" cy="5224324"/>
          </a:xfrm>
          <a:prstGeom prst="rect">
            <a:avLst/>
          </a:prstGeom>
        </p:spPr>
      </p:pic>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5142946"/>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aka.ms/mcw-design-2019  </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560768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aka.ms/mcw-design-2019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0E63BB77-1B1D-4EAF-B09F-4FB8D92B127E}"/>
              </a:ext>
            </a:extLst>
          </p:cNvPr>
          <p:cNvPicPr>
            <a:picLocks noChangeAspect="1"/>
          </p:cNvPicPr>
          <p:nvPr/>
        </p:nvPicPr>
        <p:blipFill>
          <a:blip r:embed="rId3"/>
          <a:stretch>
            <a:fillRect/>
          </a:stretch>
        </p:blipFill>
        <p:spPr>
          <a:xfrm>
            <a:off x="704358" y="1080358"/>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
        <p:nvSpPr>
          <p:cNvPr id="4" name="Rectangle 3">
            <a:extLst>
              <a:ext uri="{FF2B5EF4-FFF2-40B4-BE49-F238E27FC236}">
                <a16:creationId xmlns:a16="http://schemas.microsoft.com/office/drawing/2014/main" id="{0BB6A342-A2ED-47E0-97AE-414A8B558AD4}"/>
              </a:ext>
            </a:extLst>
          </p:cNvPr>
          <p:cNvSpPr/>
          <p:nvPr/>
        </p:nvSpPr>
        <p:spPr>
          <a:xfrm>
            <a:off x="7319090" y="340515"/>
            <a:ext cx="4001608" cy="369332"/>
          </a:xfrm>
          <a:prstGeom prst="rect">
            <a:avLst/>
          </a:prstGeom>
        </p:spPr>
        <p:txBody>
          <a:bodyPr wrap="none">
            <a:spAutoFit/>
          </a:bodyPr>
          <a:lstStyle/>
          <a:p>
            <a:r>
              <a:rPr lang="en-AU" dirty="0">
                <a:latin typeface="Segoe UI" panose="020B0502040204020203" pitchFamily="34" charset="0"/>
                <a:hlinkClick r:id="rId4">
                  <a:extLst>
                    <a:ext uri="{A12FA001-AC4F-418D-AE19-62706E023703}">
                      <ahyp:hlinkClr xmlns:ahyp="http://schemas.microsoft.com/office/drawing/2018/hyperlinkcolor" val="tx"/>
                    </a:ext>
                  </a:extLst>
                </a:hlinkClick>
              </a:rPr>
              <a:t>More info: Aka.ms/mcw-queues-2019</a:t>
            </a:r>
            <a:endParaRPr lang="en-AU" dirty="0"/>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a:t>
            </a:r>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
        <p:nvSpPr>
          <p:cNvPr id="5" name="Rectangle 4">
            <a:extLst>
              <a:ext uri="{FF2B5EF4-FFF2-40B4-BE49-F238E27FC236}">
                <a16:creationId xmlns:a16="http://schemas.microsoft.com/office/drawing/2014/main" id="{066EE988-E1BC-4D1A-A0D4-3981AA338CE6}"/>
              </a:ext>
            </a:extLst>
          </p:cNvPr>
          <p:cNvSpPr/>
          <p:nvPr/>
        </p:nvSpPr>
        <p:spPr>
          <a:xfrm>
            <a:off x="8967545" y="-16524"/>
            <a:ext cx="3260829" cy="400110"/>
          </a:xfrm>
          <a:prstGeom prst="rect">
            <a:avLst/>
          </a:prstGeom>
        </p:spPr>
        <p:txBody>
          <a:bodyPr wrap="none">
            <a:spAutoFit/>
          </a:bodyPr>
          <a:lstStyle/>
          <a:p>
            <a:r>
              <a:rPr lang="en-AU" sz="2000" dirty="0"/>
              <a:t>https://aka.ms/mcw-lb-2019</a:t>
            </a:r>
          </a:p>
        </p:txBody>
      </p:sp>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view of a mountain&#10;&#10;Description automatically generated">
            <a:extLst>
              <a:ext uri="{FF2B5EF4-FFF2-40B4-BE49-F238E27FC236}">
                <a16:creationId xmlns:a16="http://schemas.microsoft.com/office/drawing/2014/main" id="{76C0B19B-5FE9-45D1-A2F0-92253F65046F}"/>
              </a:ext>
            </a:extLst>
          </p:cNvPr>
          <p:cNvPicPr>
            <a:picLocks noChangeAspect="1"/>
          </p:cNvPicPr>
          <p:nvPr/>
        </p:nvPicPr>
        <p:blipFill rotWithShape="1">
          <a:blip r:embed="rId3">
            <a:extLst>
              <a:ext uri="{28A0092B-C50C-407E-A947-70E740481C1C}">
                <a14:useLocalDpi xmlns:a14="http://schemas.microsoft.com/office/drawing/2010/main" val="0"/>
              </a:ext>
            </a:extLst>
          </a:blip>
          <a:srcRect l="3403" t="-49" r="20881" b="49"/>
          <a:stretch/>
        </p:blipFill>
        <p:spPr>
          <a:xfrm>
            <a:off x="-15903" y="-3334"/>
            <a:ext cx="12207903" cy="6861333"/>
          </a:xfrm>
          <a:prstGeom prst="rect">
            <a:avLst/>
          </a:prstGeom>
        </p:spPr>
      </p:pic>
      <p:sp>
        <p:nvSpPr>
          <p:cNvPr id="2" name="Title 1">
            <a:extLst>
              <a:ext uri="{FF2B5EF4-FFF2-40B4-BE49-F238E27FC236}">
                <a16:creationId xmlns:a16="http://schemas.microsoft.com/office/drawing/2014/main" id="{33B76A82-92EA-4588-B56A-4FBEB4D99E88}"/>
              </a:ext>
            </a:extLst>
          </p:cNvPr>
          <p:cNvSpPr>
            <a:spLocks noGrp="1"/>
          </p:cNvSpPr>
          <p:nvPr>
            <p:ph type="title"/>
          </p:nvPr>
        </p:nvSpPr>
        <p:spPr>
          <a:xfrm>
            <a:off x="588264" y="457200"/>
            <a:ext cx="11018520" cy="553998"/>
          </a:xfrm>
        </p:spPr>
        <p:txBody>
          <a:bodyPr/>
          <a:lstStyle/>
          <a:p>
            <a:pPr algn="ctr"/>
            <a:r>
              <a:rPr lang="en-AU" sz="3600">
                <a:solidFill>
                  <a:schemeClr val="bg1"/>
                </a:solidFill>
              </a:rPr>
              <a:t>Global Load Balancing</a:t>
            </a:r>
            <a:endParaRPr lang="en-AU"/>
          </a:p>
        </p:txBody>
      </p:sp>
      <p:grpSp>
        <p:nvGrpSpPr>
          <p:cNvPr id="18" name="Group 17">
            <a:extLst>
              <a:ext uri="{FF2B5EF4-FFF2-40B4-BE49-F238E27FC236}">
                <a16:creationId xmlns:a16="http://schemas.microsoft.com/office/drawing/2014/main" id="{2887D884-D864-464A-8222-DF39A92F1926}"/>
              </a:ext>
            </a:extLst>
          </p:cNvPr>
          <p:cNvGrpSpPr/>
          <p:nvPr/>
        </p:nvGrpSpPr>
        <p:grpSpPr>
          <a:xfrm>
            <a:off x="7094133" y="1040794"/>
            <a:ext cx="5007101" cy="5734036"/>
            <a:chOff x="437301" y="967642"/>
            <a:chExt cx="5007101" cy="5734036"/>
          </a:xfrm>
        </p:grpSpPr>
        <p:grpSp>
          <p:nvGrpSpPr>
            <p:cNvPr id="9" name="Group 8">
              <a:extLst>
                <a:ext uri="{FF2B5EF4-FFF2-40B4-BE49-F238E27FC236}">
                  <a16:creationId xmlns:a16="http://schemas.microsoft.com/office/drawing/2014/main" id="{152F03B8-BCDC-442A-AC35-5997CD4CB217}"/>
                </a:ext>
              </a:extLst>
            </p:cNvPr>
            <p:cNvGrpSpPr/>
            <p:nvPr/>
          </p:nvGrpSpPr>
          <p:grpSpPr>
            <a:xfrm>
              <a:off x="437301" y="967642"/>
              <a:ext cx="5007101" cy="3851616"/>
              <a:chOff x="437301" y="967642"/>
              <a:chExt cx="5007101" cy="3851616"/>
            </a:xfrm>
          </p:grpSpPr>
          <p:sp>
            <p:nvSpPr>
              <p:cNvPr id="8" name="Rectangle 7">
                <a:extLst>
                  <a:ext uri="{FF2B5EF4-FFF2-40B4-BE49-F238E27FC236}">
                    <a16:creationId xmlns:a16="http://schemas.microsoft.com/office/drawing/2014/main" id="{FF53CF88-84B7-4E75-A564-A3A273243746}"/>
                  </a:ext>
                </a:extLst>
              </p:cNvPr>
              <p:cNvSpPr/>
              <p:nvPr/>
            </p:nvSpPr>
            <p:spPr bwMode="auto">
              <a:xfrm>
                <a:off x="437301" y="967642"/>
                <a:ext cx="5007101" cy="3851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6334A8DA-A3C5-4C91-B520-F4C671DB1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20" y="1230328"/>
                <a:ext cx="4796113" cy="3242682"/>
              </a:xfrm>
              <a:prstGeom prst="rect">
                <a:avLst/>
              </a:prstGeom>
            </p:spPr>
          </p:pic>
        </p:grpSp>
        <p:sp>
          <p:nvSpPr>
            <p:cNvPr id="13" name="Text Placeholder 2">
              <a:extLst>
                <a:ext uri="{FF2B5EF4-FFF2-40B4-BE49-F238E27FC236}">
                  <a16:creationId xmlns:a16="http://schemas.microsoft.com/office/drawing/2014/main" id="{E255373C-AF6D-4DBB-8A55-89F5CFE9662C}"/>
                </a:ext>
              </a:extLst>
            </p:cNvPr>
            <p:cNvSpPr txBox="1">
              <a:spLocks/>
            </p:cNvSpPr>
            <p:nvPr/>
          </p:nvSpPr>
          <p:spPr>
            <a:xfrm>
              <a:off x="522620" y="4869000"/>
              <a:ext cx="4836465" cy="430759"/>
            </a:xfrm>
            <a:prstGeom prst="rect">
              <a:avLst/>
            </a:prstGeom>
          </p:spPr>
          <p:txBody>
            <a:bodyPr vert="horz" wrap="square" lIns="0" tIns="0" rIns="0" bIns="0" rtlCol="0">
              <a:spAutoFit/>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AU" sz="2799"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Azure Front Door</a:t>
              </a:r>
            </a:p>
          </p:txBody>
        </p:sp>
        <p:sp>
          <p:nvSpPr>
            <p:cNvPr id="12" name="TextBox 11">
              <a:extLst>
                <a:ext uri="{FF2B5EF4-FFF2-40B4-BE49-F238E27FC236}">
                  <a16:creationId xmlns:a16="http://schemas.microsoft.com/office/drawing/2014/main" id="{C76B92F6-815A-451B-9A47-388FD3A3E690}"/>
                </a:ext>
              </a:extLst>
            </p:cNvPr>
            <p:cNvSpPr txBox="1"/>
            <p:nvPr/>
          </p:nvSpPr>
          <p:spPr>
            <a:xfrm>
              <a:off x="515085" y="5379909"/>
              <a:ext cx="4803648" cy="1321769"/>
            </a:xfrm>
            <a:prstGeom prst="rect">
              <a:avLst/>
            </a:prstGeom>
            <a:solidFill>
              <a:schemeClr val="tx1">
                <a:alpha val="80000"/>
              </a:schemeClr>
            </a:solidFill>
          </p:spPr>
          <p:txBody>
            <a:bodyPr wrap="square" lIns="360000" tIns="18000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Layer 7 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Front Door is a global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Can load balance between different scale units / clusters / stamp units across regions</a:t>
              </a:r>
              <a:endParaRPr kumimoji="0" lang="en-AU"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625058E0-E9DE-4936-8DDE-FABDB696E89C}"/>
              </a:ext>
            </a:extLst>
          </p:cNvPr>
          <p:cNvGrpSpPr/>
          <p:nvPr/>
        </p:nvGrpSpPr>
        <p:grpSpPr>
          <a:xfrm>
            <a:off x="51288" y="1022506"/>
            <a:ext cx="5035824" cy="5763241"/>
            <a:chOff x="7156176" y="967642"/>
            <a:chExt cx="5035824" cy="5763241"/>
          </a:xfrm>
        </p:grpSpPr>
        <p:sp>
          <p:nvSpPr>
            <p:cNvPr id="14" name="Text Placeholder 2">
              <a:extLst>
                <a:ext uri="{FF2B5EF4-FFF2-40B4-BE49-F238E27FC236}">
                  <a16:creationId xmlns:a16="http://schemas.microsoft.com/office/drawing/2014/main" id="{D743881E-AE0E-4B87-B454-FC037DBE8B1A}"/>
                </a:ext>
              </a:extLst>
            </p:cNvPr>
            <p:cNvSpPr txBox="1">
              <a:spLocks/>
            </p:cNvSpPr>
            <p:nvPr/>
          </p:nvSpPr>
          <p:spPr>
            <a:xfrm>
              <a:off x="7156176" y="4869001"/>
              <a:ext cx="4836465" cy="430759"/>
            </a:xfrm>
            <a:prstGeom prst="rect">
              <a:avLst/>
            </a:prstGeom>
          </p:spPr>
          <p:txBody>
            <a:bodyPr vert="horz" wrap="square" lIns="0" tIns="0" rIns="0" bIns="0" rtlCol="0">
              <a:spAutoFit/>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AU" sz="2799"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Traffic Manager</a:t>
              </a:r>
            </a:p>
          </p:txBody>
        </p:sp>
        <p:sp>
          <p:nvSpPr>
            <p:cNvPr id="15" name="TextBox 14">
              <a:extLst>
                <a:ext uri="{FF2B5EF4-FFF2-40B4-BE49-F238E27FC236}">
                  <a16:creationId xmlns:a16="http://schemas.microsoft.com/office/drawing/2014/main" id="{EC6C1C7F-5C0E-49F1-89A5-9B50D5ACC920}"/>
                </a:ext>
              </a:extLst>
            </p:cNvPr>
            <p:cNvSpPr txBox="1"/>
            <p:nvPr/>
          </p:nvSpPr>
          <p:spPr>
            <a:xfrm>
              <a:off x="7188993" y="5409114"/>
              <a:ext cx="4803648" cy="1321769"/>
            </a:xfrm>
            <a:prstGeom prst="rect">
              <a:avLst/>
            </a:prstGeom>
            <a:solidFill>
              <a:schemeClr val="tx1">
                <a:alpha val="80000"/>
              </a:schemeClr>
            </a:solidFill>
          </p:spPr>
          <p:txBody>
            <a:bodyPr wrap="square" lIns="360000" tIns="18000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DNS 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Load balancer for geographically distributed </a:t>
              </a:r>
              <a:r>
                <a:rPr kumimoji="0" lang="en-US" sz="1600" b="0" i="0" u="none" strike="noStrike" kern="1200" cap="none" spc="0" normalizeH="0" baseline="0" noProof="0" err="1">
                  <a:ln>
                    <a:noFill/>
                  </a:ln>
                  <a:solidFill>
                    <a:srgbClr val="FFFFFF"/>
                  </a:solidFill>
                  <a:effectLst/>
                  <a:uLnTx/>
                  <a:uFillTx/>
                  <a:latin typeface="Segoe UI"/>
                  <a:ea typeface="+mn-ea"/>
                  <a:cs typeface="+mn-cs"/>
                </a:rPr>
                <a:t>Datacentres</a:t>
              </a:r>
              <a:r>
                <a:rPr kumimoji="0" lang="en-US" sz="1600" b="0" i="0" u="none" strike="noStrike" kern="1200" cap="none" spc="0" normalizeH="0" baseline="0" noProof="0">
                  <a:ln>
                    <a:noFill/>
                  </a:ln>
                  <a:solidFill>
                    <a:srgbClr val="FFFFFF"/>
                  </a:solidFill>
                  <a:effectLst/>
                  <a:uLnTx/>
                  <a:uFillTx/>
                  <a:latin typeface="Segoe UI"/>
                  <a:ea typeface="+mn-ea"/>
                  <a:cs typeface="+mn-cs"/>
                </a:rPr>
                <a:t>, or even cloud &amp; on-prem</a:t>
              </a:r>
            </a:p>
          </p:txBody>
        </p:sp>
        <p:pic>
          <p:nvPicPr>
            <p:cNvPr id="16" name="Picture 2" descr="Azure Traffic Manager 'Priority' traffic-routing method">
              <a:extLst>
                <a:ext uri="{FF2B5EF4-FFF2-40B4-BE49-F238E27FC236}">
                  <a16:creationId xmlns:a16="http://schemas.microsoft.com/office/drawing/2014/main" id="{26CCDEB6-1386-4864-AF74-6758967AC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4899" y="967642"/>
              <a:ext cx="5007101" cy="38516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70405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view of a mountain&#10;&#10;Description automatically generated">
            <a:extLst>
              <a:ext uri="{FF2B5EF4-FFF2-40B4-BE49-F238E27FC236}">
                <a16:creationId xmlns:a16="http://schemas.microsoft.com/office/drawing/2014/main" id="{A894C202-EDBA-4701-89DB-4EC987D9EAB4}"/>
              </a:ext>
            </a:extLst>
          </p:cNvPr>
          <p:cNvPicPr>
            <a:picLocks noChangeAspect="1"/>
          </p:cNvPicPr>
          <p:nvPr/>
        </p:nvPicPr>
        <p:blipFill rotWithShape="1">
          <a:blip r:embed="rId3">
            <a:extLst>
              <a:ext uri="{28A0092B-C50C-407E-A947-70E740481C1C}">
                <a14:useLocalDpi xmlns:a14="http://schemas.microsoft.com/office/drawing/2010/main" val="0"/>
              </a:ext>
            </a:extLst>
          </a:blip>
          <a:srcRect l="3403" t="-49" r="20881" b="49"/>
          <a:stretch/>
        </p:blipFill>
        <p:spPr>
          <a:xfrm>
            <a:off x="-15903" y="-3334"/>
            <a:ext cx="12207903" cy="6861333"/>
          </a:xfrm>
          <a:prstGeom prst="rect">
            <a:avLst/>
          </a:prstGeom>
        </p:spPr>
      </p:pic>
      <p:sp>
        <p:nvSpPr>
          <p:cNvPr id="2" name="Title 1">
            <a:extLst>
              <a:ext uri="{FF2B5EF4-FFF2-40B4-BE49-F238E27FC236}">
                <a16:creationId xmlns:a16="http://schemas.microsoft.com/office/drawing/2014/main" id="{33B76A82-92EA-4588-B56A-4FBEB4D99E88}"/>
              </a:ext>
            </a:extLst>
          </p:cNvPr>
          <p:cNvSpPr>
            <a:spLocks noGrp="1"/>
          </p:cNvSpPr>
          <p:nvPr>
            <p:ph type="title"/>
          </p:nvPr>
        </p:nvSpPr>
        <p:spPr>
          <a:xfrm>
            <a:off x="588264" y="457200"/>
            <a:ext cx="11018520" cy="553998"/>
          </a:xfrm>
        </p:spPr>
        <p:txBody>
          <a:bodyPr/>
          <a:lstStyle/>
          <a:p>
            <a:pPr algn="ctr"/>
            <a:r>
              <a:rPr lang="en-AU" sz="3600">
                <a:solidFill>
                  <a:schemeClr val="bg1"/>
                </a:solidFill>
              </a:rPr>
              <a:t>Regional Load Balancing</a:t>
            </a:r>
            <a:endParaRPr lang="en-AU"/>
          </a:p>
        </p:txBody>
      </p:sp>
      <p:sp>
        <p:nvSpPr>
          <p:cNvPr id="3" name="Text Placeholder 2">
            <a:extLst>
              <a:ext uri="{FF2B5EF4-FFF2-40B4-BE49-F238E27FC236}">
                <a16:creationId xmlns:a16="http://schemas.microsoft.com/office/drawing/2014/main" id="{37CFF16D-E1E7-4A60-9F6D-B709B1FF864A}"/>
              </a:ext>
            </a:extLst>
          </p:cNvPr>
          <p:cNvSpPr>
            <a:spLocks noGrp="1"/>
          </p:cNvSpPr>
          <p:nvPr>
            <p:ph type="body" sz="quarter" idx="10"/>
          </p:nvPr>
        </p:nvSpPr>
        <p:spPr>
          <a:xfrm>
            <a:off x="7295944" y="5066412"/>
            <a:ext cx="4836465" cy="430759"/>
          </a:xfrm>
        </p:spPr>
        <p:txBody>
          <a:bodyPr/>
          <a:lstStyle/>
          <a:p>
            <a:pPr marL="0" indent="0" algn="ctr">
              <a:buNone/>
            </a:pPr>
            <a:r>
              <a:rPr lang="en-AU">
                <a:solidFill>
                  <a:schemeClr val="bg1"/>
                </a:solidFill>
              </a:rPr>
              <a:t>Azure Load Balancer</a:t>
            </a:r>
          </a:p>
        </p:txBody>
      </p:sp>
      <p:sp>
        <p:nvSpPr>
          <p:cNvPr id="10" name="TextBox 9">
            <a:extLst>
              <a:ext uri="{FF2B5EF4-FFF2-40B4-BE49-F238E27FC236}">
                <a16:creationId xmlns:a16="http://schemas.microsoft.com/office/drawing/2014/main" id="{4491D059-86C9-4241-BCFD-3A46B37BE638}"/>
              </a:ext>
            </a:extLst>
          </p:cNvPr>
          <p:cNvSpPr txBox="1"/>
          <p:nvPr/>
        </p:nvSpPr>
        <p:spPr>
          <a:xfrm>
            <a:off x="7295944" y="5536231"/>
            <a:ext cx="4803648" cy="1321769"/>
          </a:xfrm>
          <a:prstGeom prst="rect">
            <a:avLst/>
          </a:prstGeom>
          <a:solidFill>
            <a:schemeClr val="tx1">
              <a:alpha val="80000"/>
            </a:schemeClr>
          </a:solidFill>
        </p:spPr>
        <p:txBody>
          <a:bodyPr wrap="square" lIns="360000" tIns="18000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Regional load balancer (public and private)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3078" name="Picture 6" descr="Internal Load Balancer example">
            <a:extLst>
              <a:ext uri="{FF2B5EF4-FFF2-40B4-BE49-F238E27FC236}">
                <a16:creationId xmlns:a16="http://schemas.microsoft.com/office/drawing/2014/main" id="{CDC65738-9BE8-438B-B826-5FE01A482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432" y="1164775"/>
            <a:ext cx="3664275" cy="3704228"/>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2">
            <a:extLst>
              <a:ext uri="{FF2B5EF4-FFF2-40B4-BE49-F238E27FC236}">
                <a16:creationId xmlns:a16="http://schemas.microsoft.com/office/drawing/2014/main" id="{B30E7ED2-29F6-4B6F-B5FD-17647A780F70}"/>
              </a:ext>
            </a:extLst>
          </p:cNvPr>
          <p:cNvSpPr txBox="1">
            <a:spLocks/>
          </p:cNvSpPr>
          <p:nvPr/>
        </p:nvSpPr>
        <p:spPr>
          <a:xfrm>
            <a:off x="365666" y="5066411"/>
            <a:ext cx="4836465" cy="430759"/>
          </a:xfrm>
          <a:prstGeom prst="rect">
            <a:avLst/>
          </a:prstGeom>
        </p:spPr>
        <p:txBody>
          <a:bodyPr vert="horz" wrap="square" lIns="0" tIns="0" rIns="0" bIns="0" rtlCol="0">
            <a:spAutoFit/>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AU" sz="2799"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Azure Application Gateway</a:t>
            </a:r>
          </a:p>
        </p:txBody>
      </p:sp>
      <p:pic>
        <p:nvPicPr>
          <p:cNvPr id="17" name="Picture 6" descr="Application Gateway WAF diagram">
            <a:extLst>
              <a:ext uri="{FF2B5EF4-FFF2-40B4-BE49-F238E27FC236}">
                <a16:creationId xmlns:a16="http://schemas.microsoft.com/office/drawing/2014/main" id="{C01F784F-648C-4A94-BC9C-0095467F1E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66" y="1441955"/>
            <a:ext cx="4761825" cy="29171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90E4DC3-6075-4DF8-9FD4-EFE65892D317}"/>
              </a:ext>
            </a:extLst>
          </p:cNvPr>
          <p:cNvSpPr txBox="1"/>
          <p:nvPr/>
        </p:nvSpPr>
        <p:spPr>
          <a:xfrm>
            <a:off x="323843" y="5497171"/>
            <a:ext cx="4803648" cy="1321769"/>
          </a:xfrm>
          <a:prstGeom prst="rect">
            <a:avLst/>
          </a:prstGeom>
          <a:solidFill>
            <a:schemeClr val="tx1">
              <a:alpha val="80000"/>
            </a:schemeClr>
          </a:solidFill>
        </p:spPr>
        <p:txBody>
          <a:bodyPr wrap="square" lIns="360000" tIns="18000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Layer 7 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App Gateway is a regional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Allows you to load balance between VMs/containers </a:t>
            </a:r>
            <a:r>
              <a:rPr kumimoji="0" lang="en-US" sz="1600" b="0" i="0" u="none" strike="noStrike" kern="1200" cap="none" spc="0" normalizeH="0" baseline="0" noProof="0" err="1">
                <a:ln>
                  <a:noFill/>
                </a:ln>
                <a:solidFill>
                  <a:srgbClr val="FFFFFF"/>
                </a:solidFill>
                <a:effectLst/>
                <a:uLnTx/>
                <a:uFillTx/>
                <a:latin typeface="Segoe UI"/>
                <a:ea typeface="+mn-ea"/>
                <a:cs typeface="+mn-cs"/>
              </a:rPr>
              <a:t>etc</a:t>
            </a:r>
            <a:r>
              <a:rPr kumimoji="0" lang="en-US" sz="1600" b="0" i="0" u="none" strike="noStrike" kern="1200" cap="none" spc="0" normalizeH="0" baseline="0" noProof="0">
                <a:ln>
                  <a:noFill/>
                </a:ln>
                <a:solidFill>
                  <a:srgbClr val="FFFFFF"/>
                </a:solidFill>
                <a:effectLst/>
                <a:uLnTx/>
                <a:uFillTx/>
                <a:latin typeface="Segoe UI"/>
                <a:ea typeface="+mn-ea"/>
                <a:cs typeface="+mn-cs"/>
              </a:rPr>
              <a:t> within a scale unit</a:t>
            </a:r>
          </a:p>
        </p:txBody>
      </p:sp>
    </p:spTree>
    <p:extLst>
      <p:ext uri="{BB962C8B-B14F-4D97-AF65-F5344CB8AC3E}">
        <p14:creationId xmlns:p14="http://schemas.microsoft.com/office/powerpoint/2010/main" val="4088030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2BF051-F93B-496A-87EF-92B6CA2858B3}"/>
              </a:ext>
            </a:extLst>
          </p:cNvPr>
          <p:cNvSpPr>
            <a:spLocks noGrp="1"/>
          </p:cNvSpPr>
          <p:nvPr>
            <p:ph type="title"/>
          </p:nvPr>
        </p:nvSpPr>
        <p:spPr/>
        <p:txBody>
          <a:bodyPr/>
          <a:lstStyle/>
          <a:p>
            <a:endParaRPr lang="en-AU"/>
          </a:p>
        </p:txBody>
      </p:sp>
      <p:pic>
        <p:nvPicPr>
          <p:cNvPr id="15" name="Picture 14" descr="A close up of a map&#10;&#10;Description automatically generated">
            <a:extLst>
              <a:ext uri="{FF2B5EF4-FFF2-40B4-BE49-F238E27FC236}">
                <a16:creationId xmlns:a16="http://schemas.microsoft.com/office/drawing/2014/main" id="{397A10FD-3673-47A6-BFB9-DAF437800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148"/>
            <a:ext cx="12192000" cy="6697704"/>
          </a:xfrm>
          <a:prstGeom prst="rect">
            <a:avLst/>
          </a:prstGeom>
        </p:spPr>
      </p:pic>
    </p:spTree>
    <p:extLst>
      <p:ext uri="{BB962C8B-B14F-4D97-AF65-F5344CB8AC3E}">
        <p14:creationId xmlns:p14="http://schemas.microsoft.com/office/powerpoint/2010/main" val="17547497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Wi-Fi SSID:</a:t>
            </a:r>
          </a:p>
          <a:p>
            <a:r>
              <a:rPr lang="en-GB" dirty="0"/>
              <a:t>MSFTGUEST</a:t>
            </a:r>
          </a:p>
          <a:p>
            <a:endParaRPr lang="en-GB" dirty="0"/>
          </a:p>
          <a:p>
            <a:r>
              <a:rPr lang="en-GB" b="1" dirty="0"/>
              <a:t>Event Attendee Code:</a:t>
            </a:r>
          </a:p>
          <a:p>
            <a:r>
              <a:rPr lang="en-AU" dirty="0"/>
              <a:t>??</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D837-341F-45CF-9084-4155E6185D21}"/>
              </a:ext>
            </a:extLst>
          </p:cNvPr>
          <p:cNvSpPr>
            <a:spLocks noGrp="1"/>
          </p:cNvSpPr>
          <p:nvPr>
            <p:ph type="title"/>
          </p:nvPr>
        </p:nvSpPr>
        <p:spPr>
          <a:xfrm>
            <a:off x="585217" y="122277"/>
            <a:ext cx="11018520" cy="553998"/>
          </a:xfrm>
        </p:spPr>
        <p:txBody>
          <a:bodyPr/>
          <a:lstStyle/>
          <a:p>
            <a:r>
              <a:rPr lang="en-US">
                <a:latin typeface="Segoe UI Light" panose="020B0502040204020203" pitchFamily="34" charset="0"/>
                <a:cs typeface="Segoe UI Light" panose="020B0502040204020203" pitchFamily="34" charset="0"/>
              </a:rPr>
              <a:t>PaaS Web Application for PCI DSS</a:t>
            </a:r>
            <a:endParaRPr lang="en-AU">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EA8A5C9E-3445-4482-893E-B96E8725097E}"/>
              </a:ext>
            </a:extLst>
          </p:cNvPr>
          <p:cNvSpPr txBox="1"/>
          <p:nvPr/>
        </p:nvSpPr>
        <p:spPr>
          <a:xfrm>
            <a:off x="1828800" y="6651084"/>
            <a:ext cx="574516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a:ln>
                  <a:noFill/>
                </a:ln>
                <a:solidFill>
                  <a:srgbClr val="1A1A1A"/>
                </a:solidFill>
                <a:effectLst/>
                <a:uLnTx/>
                <a:uFillTx/>
                <a:latin typeface="Segoe UI"/>
                <a:ea typeface="+mn-ea"/>
                <a:cs typeface="+mn-cs"/>
              </a:rPr>
              <a:t>Source: </a:t>
            </a:r>
            <a:r>
              <a:rPr kumimoji="0" lang="en-AU" sz="1100" b="0" i="0" u="none" strike="noStrike" kern="1200" cap="none" spc="0" normalizeH="0" baseline="0" noProof="0">
                <a:ln>
                  <a:noFill/>
                </a:ln>
                <a:solidFill>
                  <a:srgbClr val="1A1A1A"/>
                </a:solidFill>
                <a:effectLst/>
                <a:uLnTx/>
                <a:uFillTx/>
                <a:latin typeface="Segoe UI"/>
                <a:ea typeface="+mn-ea"/>
                <a:cs typeface="+mn-cs"/>
                <a:hlinkClick r:id="rId3"/>
              </a:rPr>
              <a:t>https://docs.microsoft.com/en-us/azure/security/blueprints/pcidss-paaswa-overview</a:t>
            </a:r>
            <a:endParaRPr kumimoji="0" lang="en-AU"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3074" name="Picture 2" descr="PaaS Web Application for PCI DSS reference architecture diagram">
            <a:extLst>
              <a:ext uri="{FF2B5EF4-FFF2-40B4-BE49-F238E27FC236}">
                <a16:creationId xmlns:a16="http://schemas.microsoft.com/office/drawing/2014/main" id="{A755A84F-B537-4F48-8D65-3AD97DAB53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19" y="1185704"/>
            <a:ext cx="9699447" cy="505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11567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D837-341F-45CF-9084-4155E6185D21}"/>
              </a:ext>
            </a:extLst>
          </p:cNvPr>
          <p:cNvSpPr>
            <a:spLocks noGrp="1"/>
          </p:cNvSpPr>
          <p:nvPr>
            <p:ph type="title"/>
          </p:nvPr>
        </p:nvSpPr>
        <p:spPr>
          <a:xfrm>
            <a:off x="585217" y="122277"/>
            <a:ext cx="11018520" cy="553998"/>
          </a:xfrm>
        </p:spPr>
        <p:txBody>
          <a:bodyPr/>
          <a:lstStyle/>
          <a:p>
            <a:r>
              <a:rPr lang="en-US">
                <a:latin typeface="Segoe UI Light" panose="020B0502040204020203" pitchFamily="34" charset="0"/>
                <a:cs typeface="Segoe UI Light" panose="020B0502040204020203" pitchFamily="34" charset="0"/>
              </a:rPr>
              <a:t>PaaS Web Application for Australia Protected</a:t>
            </a:r>
            <a:endParaRPr lang="en-AU">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EA8A5C9E-3445-4482-893E-B96E8725097E}"/>
              </a:ext>
            </a:extLst>
          </p:cNvPr>
          <p:cNvSpPr txBox="1"/>
          <p:nvPr/>
        </p:nvSpPr>
        <p:spPr>
          <a:xfrm>
            <a:off x="1828800" y="6651084"/>
            <a:ext cx="617797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a:ln>
                  <a:noFill/>
                </a:ln>
                <a:solidFill>
                  <a:srgbClr val="1A1A1A"/>
                </a:solidFill>
                <a:effectLst/>
                <a:uLnTx/>
                <a:uFillTx/>
                <a:latin typeface="Segoe UI"/>
                <a:ea typeface="+mn-ea"/>
                <a:cs typeface="+mn-cs"/>
              </a:rPr>
              <a:t>Source: </a:t>
            </a:r>
            <a:r>
              <a:rPr kumimoji="0" lang="en-AU" sz="1100" b="0" i="0" u="none" strike="noStrike" kern="1200" cap="none" spc="0" normalizeH="0" baseline="0" noProof="0">
                <a:ln>
                  <a:noFill/>
                </a:ln>
                <a:solidFill>
                  <a:srgbClr val="1A1A1A"/>
                </a:solidFill>
                <a:effectLst/>
                <a:uLnTx/>
                <a:uFillTx/>
                <a:latin typeface="Segoe UI"/>
                <a:ea typeface="+mn-ea"/>
                <a:cs typeface="+mn-cs"/>
                <a:hlinkClick r:id="rId3"/>
              </a:rPr>
              <a:t>https://docs.microsoft.com/en-us/azure/security/blueprints/au-protected-paaswa-overview</a:t>
            </a:r>
            <a:endParaRPr kumimoji="0" lang="en-AU"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098" name="Picture 2" descr="PaaS Web Application for AU-PROTECTED Reference Architecture">
            <a:extLst>
              <a:ext uri="{FF2B5EF4-FFF2-40B4-BE49-F238E27FC236}">
                <a16:creationId xmlns:a16="http://schemas.microsoft.com/office/drawing/2014/main" id="{4D0EE4A6-3217-4902-8124-FE47B420D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15" y="585526"/>
            <a:ext cx="10232223" cy="588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4505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4: Build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497163"/>
          </a:xfrm>
          <a:prstGeom prst="rect">
            <a:avLst/>
          </a:prstGeom>
          <a:noFill/>
        </p:spPr>
        <p:txBody>
          <a:bodyPr wrap="square" lIns="182880" tIns="146304" rIns="182880" bIns="146304" rtlCol="0">
            <a:spAutoFit/>
          </a:bodyPr>
          <a:lstStyle/>
          <a:p>
            <a:pPr>
              <a:lnSpc>
                <a:spcPct val="90000"/>
              </a:lnSpc>
              <a:spcAft>
                <a:spcPts val="600"/>
              </a:spcAft>
            </a:pPr>
            <a:r>
              <a:rPr lang="en-US" sz="3200" b="1" dirty="0">
                <a:latin typeface="+mj-lt"/>
              </a:rPr>
              <a:t>Hands on Lab: </a:t>
            </a:r>
          </a:p>
          <a:p>
            <a:r>
              <a:rPr lang="en-AU" sz="2400" dirty="0"/>
              <a:t>Aka.ms/mcw-hol-2019 </a:t>
            </a:r>
          </a:p>
          <a:p>
            <a:endParaRPr lang="en-AU" sz="2800" dirty="0">
              <a:latin typeface="Segoe UI Semilight" panose="020B0402040204020203" pitchFamily="34" charset="0"/>
              <a:cs typeface="Segoe UI Semilight" panose="020B0402040204020203" pitchFamily="34" charset="0"/>
            </a:endParaRPr>
          </a:p>
          <a:p>
            <a:r>
              <a:rPr lang="en-GB" sz="2800" b="1" dirty="0"/>
              <a:t>Lab Link:</a:t>
            </a:r>
          </a:p>
          <a:p>
            <a:r>
              <a:rPr lang="en-AU" sz="2400" dirty="0">
                <a:hlinkClick r:id="rId3"/>
              </a:rPr>
              <a:t>http://bit.ly/2PCgAHC</a:t>
            </a:r>
            <a:endParaRPr lang="en-AU" sz="2400" dirty="0"/>
          </a:p>
          <a:p>
            <a:endParaRPr lang="en-GB" sz="2400" dirty="0"/>
          </a:p>
          <a:p>
            <a:r>
              <a:rPr lang="en-GB" sz="2400" b="1" dirty="0"/>
              <a:t>Activation Code:</a:t>
            </a:r>
          </a:p>
          <a:p>
            <a:r>
              <a:rPr lang="en-AU" sz="2400" dirty="0"/>
              <a:t>ACTIVATE4666</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Meet your proctors </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Ask questions </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Have fun! </a:t>
            </a:r>
          </a:p>
          <a:p>
            <a:pPr marL="342900" lvl="0" indent="-3429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3654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Agenda </a:t>
            </a:r>
          </a:p>
        </p:txBody>
      </p:sp>
      <p:graphicFrame>
        <p:nvGraphicFramePr>
          <p:cNvPr id="6" name="Table 5">
            <a:extLst>
              <a:ext uri="{FF2B5EF4-FFF2-40B4-BE49-F238E27FC236}">
                <a16:creationId xmlns:a16="http://schemas.microsoft.com/office/drawing/2014/main" id="{0471EA08-B518-448C-AD5B-5F2A82208003}"/>
              </a:ext>
            </a:extLst>
          </p:cNvPr>
          <p:cNvGraphicFramePr>
            <a:graphicFrameLocks noGrp="1"/>
          </p:cNvGraphicFramePr>
          <p:nvPr>
            <p:extLst>
              <p:ext uri="{D42A27DB-BD31-4B8C-83A1-F6EECF244321}">
                <p14:modId xmlns:p14="http://schemas.microsoft.com/office/powerpoint/2010/main" val="1147873913"/>
              </p:ext>
            </p:extLst>
          </p:nvPr>
        </p:nvGraphicFramePr>
        <p:xfrm>
          <a:off x="555817" y="1189176"/>
          <a:ext cx="11080365" cy="3815736"/>
        </p:xfrm>
        <a:graphic>
          <a:graphicData uri="http://schemas.openxmlformats.org/drawingml/2006/table">
            <a:tbl>
              <a:tblPr firstRow="1" bandRow="1">
                <a:tableStyleId>{0660B408-B3CF-4A94-85FC-2B1E0A45F4A2}</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lvl="1" algn="l" fontAlgn="ctr"/>
                      <a:r>
                        <a:rPr lang="en-AU" sz="1400" u="none" strike="noStrike" dirty="0">
                          <a:effectLst/>
                        </a:rPr>
                        <a:t>Workshop Overview</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a:effectLst/>
                        </a:rPr>
                        <a:t>9:15 am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238983985"/>
                  </a:ext>
                </a:extLst>
              </a:tr>
              <a:tr h="299647">
                <a:tc>
                  <a:txBody>
                    <a:bodyPr/>
                    <a:lstStyle/>
                    <a:p>
                      <a:pPr lvl="1" algn="l" fontAlgn="ctr"/>
                      <a:r>
                        <a:rPr lang="en-AU" sz="1400" u="none" strike="noStrike" dirty="0">
                          <a:effectLst/>
                        </a:rPr>
                        <a:t>Reviewing the case study</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9:30 am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3571067944"/>
                  </a:ext>
                </a:extLst>
              </a:tr>
              <a:tr h="299647">
                <a:tc>
                  <a:txBody>
                    <a:bodyPr/>
                    <a:lstStyle/>
                    <a:p>
                      <a:pPr lvl="1" algn="l" fontAlgn="ctr"/>
                      <a:r>
                        <a:rPr lang="en-AU" sz="1400" u="none" strike="noStrike" dirty="0">
                          <a:effectLst/>
                        </a:rPr>
                        <a:t>Solution design + Chalk talks </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u="none" strike="noStrike" dirty="0">
                          <a:effectLst/>
                        </a:rPr>
                        <a:t>75</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9:30 am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10:45 am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2499372205"/>
                  </a:ext>
                </a:extLst>
              </a:tr>
              <a:tr h="299647">
                <a:tc>
                  <a:txBody>
                    <a:bodyPr/>
                    <a:lstStyle/>
                    <a:p>
                      <a:pPr lvl="1" algn="l" fontAlgn="ctr"/>
                      <a:r>
                        <a:rPr lang="en-AU" sz="1400" b="1" u="none" strike="noStrike" dirty="0">
                          <a:effectLst/>
                        </a:rPr>
                        <a:t>Morning Tea Break</a:t>
                      </a:r>
                      <a:endParaRPr lang="en-AU" sz="1400" b="1"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ctr"/>
                      <a:r>
                        <a:rPr lang="en-AU" sz="1400" u="none" strike="noStrike" dirty="0">
                          <a:effectLst/>
                        </a:rPr>
                        <a:t>15</a:t>
                      </a:r>
                      <a:endParaRPr lang="en-AU" sz="1400" b="1"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10:15 am</a:t>
                      </a:r>
                      <a:endParaRPr lang="en-AU" sz="1400" b="1"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10:30 am</a:t>
                      </a:r>
                      <a:endParaRPr lang="en-AU" sz="1400" b="1"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1878498131"/>
                  </a:ext>
                </a:extLst>
              </a:tr>
              <a:tr h="299647">
                <a:tc>
                  <a:txBody>
                    <a:bodyPr/>
                    <a:lstStyle/>
                    <a:p>
                      <a:pPr lvl="1" algn="l" fontAlgn="ctr"/>
                      <a:r>
                        <a:rPr lang="en-AU" sz="1400" u="none" strike="noStrike" dirty="0">
                          <a:effectLst/>
                        </a:rPr>
                        <a:t>Preferred Solution walk through and debrief</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ctr"/>
                      <a:r>
                        <a:rPr lang="en-AU" sz="1400" u="none" strike="noStrike" dirty="0">
                          <a:effectLst/>
                        </a:rPr>
                        <a:t>20</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10:45 am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11:05 am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1939469987"/>
                  </a:ext>
                </a:extLst>
              </a:tr>
              <a:tr h="299647">
                <a:tc>
                  <a:txBody>
                    <a:bodyPr/>
                    <a:lstStyle/>
                    <a:p>
                      <a:pPr lvl="1" algn="l" fontAlgn="ctr"/>
                      <a:r>
                        <a:rPr lang="en-AU" sz="1400" u="none" strike="noStrike" dirty="0">
                          <a:effectLst/>
                        </a:rPr>
                        <a:t>Hands on Lab </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ctr"/>
                      <a:r>
                        <a:rPr lang="en-AU" sz="1400" u="none" strike="noStrike" dirty="0">
                          <a:effectLst/>
                        </a:rPr>
                        <a:t>60</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11:05 am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12:30 pm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345638854"/>
                  </a:ext>
                </a:extLst>
              </a:tr>
              <a:tr h="299647">
                <a:tc>
                  <a:txBody>
                    <a:bodyPr/>
                    <a:lstStyle/>
                    <a:p>
                      <a:pPr lvl="1" algn="l" fontAlgn="ctr"/>
                      <a:r>
                        <a:rPr lang="en-AU" sz="1400" b="1" u="none" strike="noStrike" dirty="0">
                          <a:effectLst/>
                        </a:rPr>
                        <a:t>Lunch</a:t>
                      </a:r>
                      <a:endParaRPr lang="en-AU" sz="1400" b="1"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ctr"/>
                      <a:r>
                        <a:rPr lang="en-AU" sz="1400" u="none" strike="noStrike" dirty="0">
                          <a:effectLst/>
                        </a:rPr>
                        <a:t>30</a:t>
                      </a:r>
                      <a:endParaRPr lang="en-AU" sz="1400" b="1"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12:30 pm</a:t>
                      </a:r>
                      <a:endParaRPr lang="en-AU" sz="1400" b="1"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1:00 pm</a:t>
                      </a:r>
                      <a:endParaRPr lang="en-AU" sz="1400" b="1"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918778827"/>
                  </a:ext>
                </a:extLst>
              </a:tr>
              <a:tr h="299647">
                <a:tc>
                  <a:txBody>
                    <a:bodyPr/>
                    <a:lstStyle/>
                    <a:p>
                      <a:pPr lvl="1" algn="l" fontAlgn="ctr"/>
                      <a:r>
                        <a:rPr lang="en-AU" sz="1400" u="none" strike="noStrike" dirty="0">
                          <a:effectLst/>
                        </a:rPr>
                        <a:t>Azure App Services</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1978419658"/>
                  </a:ext>
                </a:extLst>
              </a:tr>
              <a:tr h="299647">
                <a:tc>
                  <a:txBody>
                    <a:bodyPr/>
                    <a:lstStyle/>
                    <a:p>
                      <a:pPr lvl="1" algn="l" fontAlgn="ctr"/>
                      <a:r>
                        <a:rPr lang="en-AU" sz="1400" u="none" strike="noStrike" dirty="0">
                          <a:effectLst/>
                        </a:rPr>
                        <a:t>Hands on lab </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ctr"/>
                      <a:r>
                        <a:rPr lang="en-AU" sz="1400" u="none" strike="noStrike" dirty="0">
                          <a:effectLst/>
                        </a:rPr>
                        <a:t>75</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39051177"/>
                  </a:ext>
                </a:extLst>
              </a:tr>
              <a:tr h="0">
                <a:tc>
                  <a:txBody>
                    <a:bodyPr/>
                    <a:lstStyle/>
                    <a:p>
                      <a:pPr lvl="1" algn="l" fontAlgn="ctr"/>
                      <a:r>
                        <a:rPr lang="en-AU" sz="1400" b="1" u="none" strike="noStrike" dirty="0">
                          <a:effectLst/>
                        </a:rPr>
                        <a:t>Afternoon Tea Break</a:t>
                      </a:r>
                      <a:endParaRPr lang="en-AU" sz="1400" b="1"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ctr"/>
                      <a:r>
                        <a:rPr lang="en-AU" sz="1400" u="none" strike="noStrike" dirty="0">
                          <a:effectLst/>
                        </a:rPr>
                        <a:t>15</a:t>
                      </a:r>
                      <a:endParaRPr lang="en-AU" sz="1400" b="1"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2:00 pm</a:t>
                      </a:r>
                      <a:endParaRPr lang="en-AU" sz="1400" b="1"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2:15 pm</a:t>
                      </a:r>
                      <a:endParaRPr lang="en-AU" sz="1400" b="1"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125556741"/>
                  </a:ext>
                </a:extLst>
              </a:tr>
              <a:tr h="299647">
                <a:tc>
                  <a:txBody>
                    <a:bodyPr/>
                    <a:lstStyle/>
                    <a:p>
                      <a:pPr lvl="1" algn="l" fontAlgn="ctr"/>
                      <a:r>
                        <a:rPr lang="en-AU" sz="1400" u="none" strike="noStrike" dirty="0">
                          <a:effectLst/>
                        </a:rPr>
                        <a:t>Azure Serverless </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2:45 pm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1657799483"/>
                  </a:ext>
                </a:extLst>
              </a:tr>
              <a:tr h="299647">
                <a:tc>
                  <a:txBody>
                    <a:bodyPr/>
                    <a:lstStyle/>
                    <a:p>
                      <a:pPr lvl="1" algn="l" fontAlgn="ctr"/>
                      <a:r>
                        <a:rPr lang="en-AU" sz="1400" u="none" strike="noStrike" dirty="0">
                          <a:effectLst/>
                        </a:rPr>
                        <a:t>Hands on lab </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ctr"/>
                      <a:r>
                        <a:rPr lang="en-AU" sz="1400" u="none" strike="noStrike" dirty="0">
                          <a:effectLst/>
                        </a:rPr>
                        <a:t>75</a:t>
                      </a:r>
                      <a:endParaRPr lang="en-AU" sz="1400" b="0" i="0" u="none" strike="noStrike" dirty="0">
                        <a:solidFill>
                          <a:srgbClr val="24292E"/>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2:45 pm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panose="020F0502020204030204" pitchFamily="34" charset="0"/>
                        <a:cs typeface="Calibri" panose="020F0502020204030204" pitchFamily="34" charset="0"/>
                      </a:endParaRPr>
                    </a:p>
                  </a:txBody>
                  <a:tcPr marL="6612" marR="6612" marT="6612" marB="0" anchor="ctr"/>
                </a:tc>
                <a:extLst>
                  <a:ext uri="{0D108BD9-81ED-4DB2-BD59-A6C34878D82A}">
                    <a16:rowId xmlns:a16="http://schemas.microsoft.com/office/drawing/2014/main" val="1624650949"/>
                  </a:ext>
                </a:extLst>
              </a:tr>
            </a:tbl>
          </a:graphicData>
        </a:graphic>
      </p:graphicFrame>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954107"/>
          </a:xfrm>
          <a:prstGeom prst="rect">
            <a:avLst/>
          </a:prstGeom>
        </p:spPr>
        <p:txBody>
          <a:bodyPr wrap="square">
            <a:spAutoFit/>
          </a:bodyPr>
          <a:lstStyle/>
          <a:p>
            <a:r>
              <a:rPr lang="en-AU" sz="2000" b="1" dirty="0"/>
              <a:t>Lab Content:</a:t>
            </a:r>
          </a:p>
          <a:p>
            <a:r>
              <a:rPr lang="en-AU" sz="2000" dirty="0"/>
              <a:t>Aka.ms/mcw-hol-2019</a:t>
            </a:r>
          </a:p>
          <a:p>
            <a:endParaRPr lang="en-US" sz="1600" dirty="0">
              <a:latin typeface="Segoe UI Semilight" panose="020B04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2062103"/>
          </a:xfrm>
          <a:prstGeom prst="rect">
            <a:avLst/>
          </a:prstGeom>
        </p:spPr>
        <p:txBody>
          <a:bodyPr wrap="square">
            <a:spAutoFit/>
          </a:bodyPr>
          <a:lstStyle/>
          <a:p>
            <a:pPr algn="r"/>
            <a:r>
              <a:rPr lang="en-GB" sz="2000" b="1" dirty="0"/>
              <a:t>Lab Link:</a:t>
            </a:r>
          </a:p>
          <a:p>
            <a:pPr algn="r"/>
            <a:r>
              <a:rPr lang="en-AU" dirty="0">
                <a:hlinkClick r:id="rId2"/>
              </a:rPr>
              <a:t>http://bit.ly/2PCgAHC</a:t>
            </a:r>
            <a:endParaRPr lang="en-AU" dirty="0"/>
          </a:p>
          <a:p>
            <a:pPr algn="r"/>
            <a:endParaRPr lang="en-GB" dirty="0"/>
          </a:p>
          <a:p>
            <a:pPr algn="r"/>
            <a:r>
              <a:rPr lang="en-GB" b="1" dirty="0"/>
              <a:t>Activation Code:</a:t>
            </a:r>
          </a:p>
          <a:p>
            <a:pPr algn="r"/>
            <a:r>
              <a:rPr lang="en-AU" dirty="0"/>
              <a:t>ACTIVATE4666</a:t>
            </a:r>
            <a:endParaRPr lang="en-US" dirty="0">
              <a:latin typeface="Segoe UI Semilight" panose="020B0402040204020203" pitchFamily="34" charset="0"/>
              <a:cs typeface="Segoe UI Semilight" panose="020B0402040204020203" pitchFamily="34" charset="0"/>
            </a:endParaRPr>
          </a:p>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msevent760tv</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84EB295-4046-4D2C-93CB-8D4B93F12D65}">
  <ds:schemaRefs>
    <ds:schemaRef ds:uri="http://schemas.microsoft.com/sharepoint/v3/contenttype/forms"/>
  </ds:schemaRefs>
</ds:datastoreItem>
</file>

<file path=customXml/itemProps3.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5913</Words>
  <Application>Microsoft Office PowerPoint</Application>
  <PresentationFormat>Widescreen</PresentationFormat>
  <Paragraphs>658</Paragraphs>
  <Slides>48</Slides>
  <Notes>39</Notes>
  <HiddenSlides>10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48</vt:i4>
      </vt:variant>
    </vt:vector>
  </HeadingPairs>
  <TitlesOfParts>
    <vt:vector size="63"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and learning objectives</vt:lpstr>
      <vt:lpstr>Before we begin…</vt:lpstr>
      <vt:lpstr>Integration contains…</vt:lpstr>
      <vt:lpstr>Integration is…</vt:lpstr>
      <vt:lpstr>Customer situation </vt:lpstr>
      <vt:lpstr>Customer situation </vt:lpstr>
      <vt:lpstr>Customer needs </vt:lpstr>
      <vt:lpstr>Customer needs </vt:lpstr>
      <vt:lpstr>Customer objections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API Management</vt:lpstr>
      <vt:lpstr>Preferred solution </vt:lpstr>
      <vt:lpstr>Preferred solution </vt:lpstr>
      <vt:lpstr>Global Load Balancing</vt:lpstr>
      <vt:lpstr>Regional Load Balancing</vt:lpstr>
      <vt:lpstr>PowerPoint Presentation</vt:lpstr>
      <vt:lpstr>Preferred solution </vt:lpstr>
      <vt:lpstr>Preferred solution </vt:lpstr>
      <vt:lpstr>Preferred solution </vt:lpstr>
      <vt:lpstr>PaaS Web Application for PCI DSS</vt:lpstr>
      <vt:lpstr>PaaS Web Application for Australia Protected</vt:lpstr>
      <vt:lpstr>Preferred objections handling </vt:lpstr>
      <vt:lpstr>Preferred objections handling </vt:lpstr>
      <vt:lpstr>Customer quote </vt:lpstr>
      <vt:lpstr>Step 4: Build the solution!</vt:lpstr>
      <vt:lpstr>Agenda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2019-11-25T01:28:03Z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